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60" r:id="rId5"/>
    <p:sldId id="261" r:id="rId6"/>
    <p:sldId id="262" r:id="rId7"/>
    <p:sldId id="266" r:id="rId8"/>
    <p:sldId id="264" r:id="rId9"/>
    <p:sldId id="268" r:id="rId10"/>
    <p:sldId id="263" r:id="rId11"/>
    <p:sldId id="265" r:id="rId12"/>
  </p:sldIdLst>
  <p:sldSz cx="9144000" cy="6858000" type="screen4x3"/>
  <p:notesSz cx="6858000" cy="9144000"/>
  <p:custDataLst>
    <p:tags r:id="rId13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017439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694015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326818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3501008"/>
            <a:ext cx="5472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Titr" panose="00000700000000000000" pitchFamily="2" charset="-78"/>
              </a:rPr>
              <a:t>رویداد استارتاپی ماموت</a:t>
            </a:r>
            <a:endParaRPr lang="en-US" sz="4400" dirty="0">
              <a:solidFill>
                <a:schemeClr val="tx1">
                  <a:lumMod val="65000"/>
                  <a:lumOff val="3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952" y="3100898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Nazanin" panose="00000400000000000000" pitchFamily="2" charset="-78"/>
              </a:rPr>
              <a:t>ارائه طرح در</a:t>
            </a:r>
            <a:endParaRPr lang="en-US" sz="2000" b="1" dirty="0">
              <a:solidFill>
                <a:schemeClr val="tx1">
                  <a:lumMod val="50000"/>
                  <a:lumOff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4607815"/>
            <a:ext cx="54726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500" dirty="0" smtClean="0">
                <a:cs typeface="B Titr" panose="00000700000000000000" pitchFamily="2" charset="-78"/>
              </a:rPr>
              <a:t>نام ایده پرداز:</a:t>
            </a:r>
            <a:endParaRPr lang="en-US" sz="2500" dirty="0">
              <a:cs typeface="B Titr" panose="000007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5119444"/>
            <a:ext cx="54726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500" dirty="0" smtClean="0">
                <a:cs typeface="B Titr" panose="00000700000000000000" pitchFamily="2" charset="-78"/>
              </a:rPr>
              <a:t>نام ایده:</a:t>
            </a:r>
            <a:endParaRPr lang="en-US" sz="2500" dirty="0">
              <a:cs typeface="B Titr" panose="00000700000000000000" pitchFamily="2" charset="-7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5805264"/>
            <a:ext cx="693867" cy="648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1268760"/>
            <a:ext cx="2987824" cy="129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70928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000" dirty="0">
                <a:cs typeface="B Titr" pitchFamily="2" charset="-78"/>
              </a:rPr>
              <a:t>تیم مدیریتی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287573"/>
            <a:ext cx="562958" cy="525803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395536" y="1185268"/>
            <a:ext cx="8352928" cy="123562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 rtl="1"/>
            <a:r>
              <a:rPr lang="fa-IR" sz="1800" dirty="0">
                <a:cs typeface="B Nazanin" panose="00000400000000000000" pitchFamily="2" charset="-78"/>
              </a:rPr>
              <a:t>در این اسلاید در مورد افراد کلیدی تیمتان، اعضای هیئت مدیره و مشاوران کسب‌وکارتان صحبت کنید و </a:t>
            </a:r>
            <a:endParaRPr lang="en-US" sz="18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1800" dirty="0" smtClean="0">
                <a:cs typeface="B Nazanin" panose="00000400000000000000" pitchFamily="2" charset="-78"/>
              </a:rPr>
              <a:t>در </a:t>
            </a:r>
            <a:r>
              <a:rPr lang="fa-IR" sz="1800" dirty="0">
                <a:cs typeface="B Nazanin" panose="00000400000000000000" pitchFamily="2" charset="-78"/>
              </a:rPr>
              <a:t>صورت داشتن سرمایه‌گذار از او نام ببرید.</a:t>
            </a:r>
            <a:endParaRPr lang="fa-IR" sz="1800" dirty="0" smtClean="0">
              <a:cs typeface="B Nazanin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6417910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نام ایده:</a:t>
            </a:r>
            <a:endParaRPr lang="en-US" sz="1600" dirty="0">
              <a:cs typeface="B Titr" panose="00000700000000000000" pitchFamily="2" charset="-78"/>
            </a:endParaRPr>
          </a:p>
        </p:txBody>
      </p:sp>
      <p:pic>
        <p:nvPicPr>
          <p:cNvPr id="9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5733256"/>
            <a:ext cx="1896274" cy="821719"/>
          </a:xfrm>
        </p:spPr>
      </p:pic>
    </p:spTree>
    <p:extLst>
      <p:ext uri="{BB962C8B-B14F-4D97-AF65-F5344CB8AC3E}">
        <p14:creationId xmlns:p14="http://schemas.microsoft.com/office/powerpoint/2010/main" xmlns="" val="181686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70928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000" dirty="0" smtClean="0">
                <a:cs typeface="B Titr" pitchFamily="2" charset="-78"/>
              </a:rPr>
              <a:t>مشکل/ فرصت</a:t>
            </a:r>
            <a:endParaRPr lang="fa-IR" sz="4000" dirty="0">
              <a:cs typeface="B Titr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6417910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نام ایده:</a:t>
            </a:r>
            <a:endParaRPr lang="en-US" sz="1600" dirty="0">
              <a:cs typeface="B Titr" panose="00000700000000000000" pitchFamily="2" charset="-7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287573"/>
            <a:ext cx="562958" cy="525803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idx="10"/>
          </p:nvPr>
        </p:nvSpPr>
        <p:spPr>
          <a:xfrm>
            <a:off x="395536" y="1682247"/>
            <a:ext cx="8291264" cy="3600400"/>
          </a:xfrm>
        </p:spPr>
        <p:txBody>
          <a:bodyPr>
            <a:normAutofit fontScale="97500" lnSpcReduction="10000"/>
          </a:bodyPr>
          <a:lstStyle/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نیاز، خواسته و یا مسئله‌ای که قصد برطرف کردن آن ‌را دارید و يا طرحي كه سرمايه گذاران حاضرند بر روي آن سرمايه گذاري كنند. </a:t>
            </a:r>
            <a:endParaRPr lang="en-US" sz="2000" b="1" dirty="0" smtClean="0">
              <a:cs typeface="B Nazanin" panose="00000400000000000000" pitchFamily="2" charset="-78"/>
            </a:endParaRPr>
          </a:p>
          <a:p>
            <a:pPr algn="just" rtl="1"/>
            <a:r>
              <a:rPr lang="fa-IR" sz="2000" b="1" dirty="0" smtClean="0">
                <a:cs typeface="B Nazanin" panose="00000400000000000000" pitchFamily="2" charset="-78"/>
              </a:rPr>
              <a:t>1- شما در حال برطرف کردن چه مشکلی هستید</a:t>
            </a:r>
            <a:r>
              <a:rPr lang="fa-IR" sz="2000" b="1" dirty="0" smtClean="0">
                <a:cs typeface="B Nazanin" panose="00000400000000000000" pitchFamily="2" charset="-78"/>
              </a:rPr>
              <a:t>؟</a:t>
            </a:r>
          </a:p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2- چه کسی این مشکل را دارد؟</a:t>
            </a:r>
            <a:endParaRPr lang="fa-IR" sz="20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3- مشکلی که عنوان می کنید تا چه اندازه بزرگ هستند؟</a:t>
            </a:r>
          </a:p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چند نفر درگیر این مشکل هستند؟ (هزار نفر؟ 10 میلیون نفر؟)</a:t>
            </a:r>
          </a:p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این مشکل تا چه اندازه آزار دهنده است؟</a:t>
            </a:r>
          </a:p>
          <a:p>
            <a:pPr algn="just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اگر می توانید اندازه مشکل عنوان شده را در ابعاد مالی بیان کنید.</a:t>
            </a:r>
            <a:endParaRPr lang="fa-IR" sz="20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(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در صورت انتخاب نياز ها و خواسته هاي تخصصي گروه ماموت عنوان طرح را اعلام كنيد)</a:t>
            </a:r>
          </a:p>
          <a:p>
            <a:pPr algn="just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/>
            </a:r>
            <a:b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</a:br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5733256"/>
            <a:ext cx="1896274" cy="821719"/>
          </a:xfrm>
        </p:spPr>
      </p:pic>
    </p:spTree>
    <p:extLst>
      <p:ext uri="{BB962C8B-B14F-4D97-AF65-F5344CB8AC3E}">
        <p14:creationId xmlns:p14="http://schemas.microsoft.com/office/powerpoint/2010/main" xmlns="" val="8917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70928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000" dirty="0">
                <a:cs typeface="B Titr" pitchFamily="2" charset="-78"/>
              </a:rPr>
              <a:t>راه‌حل / ارزش پیشنهادی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287573"/>
            <a:ext cx="562958" cy="525803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idx="10"/>
          </p:nvPr>
        </p:nvSpPr>
        <p:spPr>
          <a:xfrm>
            <a:off x="457200" y="1412776"/>
            <a:ext cx="8229600" cy="3600400"/>
          </a:xfrm>
        </p:spPr>
        <p:txBody>
          <a:bodyPr>
            <a:normAutofit fontScale="97500"/>
          </a:bodyPr>
          <a:lstStyle/>
          <a:p>
            <a:pPr algn="r" rtl="1"/>
            <a:r>
              <a:rPr lang="fa-IR" sz="2000" b="1" dirty="0">
                <a:cs typeface="B Nazanin" panose="00000400000000000000" pitchFamily="2" charset="-78"/>
              </a:rPr>
              <a:t>راه‌حل برطرف کردن نياز يا مسئله یا ارزش‌هایی که با محصول شما به مشتریان منتقل </a:t>
            </a:r>
            <a:endParaRPr lang="fa-IR" sz="2000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000" b="1" dirty="0" smtClean="0">
                <a:cs typeface="B Nazanin" panose="00000400000000000000" pitchFamily="2" charset="-78"/>
              </a:rPr>
              <a:t>می‌شود </a:t>
            </a:r>
            <a:r>
              <a:rPr lang="fa-IR" sz="2000" b="1" dirty="0">
                <a:cs typeface="B Nazanin" panose="00000400000000000000" pitchFamily="2" charset="-78"/>
              </a:rPr>
              <a:t>توضیح دهید. </a:t>
            </a:r>
            <a:endParaRPr lang="en-US" sz="2000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000" b="1" dirty="0" smtClean="0">
                <a:cs typeface="B Nazanin" panose="00000400000000000000" pitchFamily="2" charset="-78"/>
              </a:rPr>
              <a:t>در </a:t>
            </a:r>
            <a:r>
              <a:rPr lang="fa-IR" sz="2000" b="1" dirty="0" smtClean="0">
                <a:cs typeface="B Nazanin" panose="00000400000000000000" pitchFamily="2" charset="-78"/>
              </a:rPr>
              <a:t>مورد </a:t>
            </a:r>
            <a:r>
              <a:rPr lang="fa-IR" sz="2000" b="1" dirty="0">
                <a:cs typeface="B Nazanin" panose="00000400000000000000" pitchFamily="2" charset="-78"/>
              </a:rPr>
              <a:t>اینکه شما چگونه می‌‌خواهید مسئله را حل </a:t>
            </a:r>
            <a:r>
              <a:rPr lang="fa-IR" sz="2000" b="1" dirty="0" smtClean="0">
                <a:cs typeface="B Nazanin" panose="00000400000000000000" pitchFamily="2" charset="-78"/>
              </a:rPr>
              <a:t>کنید، </a:t>
            </a:r>
            <a:r>
              <a:rPr lang="fa-IR" sz="2000" b="1" dirty="0">
                <a:cs typeface="B Nazanin" panose="00000400000000000000" pitchFamily="2" charset="-78"/>
              </a:rPr>
              <a:t>صحبت کنید</a:t>
            </a:r>
            <a:r>
              <a:rPr lang="fa-IR" sz="2000" b="1" dirty="0" smtClean="0">
                <a:cs typeface="B Nazanin" panose="00000400000000000000" pitchFamily="2" charset="-78"/>
              </a:rPr>
              <a:t>.</a:t>
            </a:r>
          </a:p>
          <a:p>
            <a:pPr algn="r" rtl="1"/>
            <a:r>
              <a:rPr lang="fa-IR" sz="2000" b="1" dirty="0" smtClean="0">
                <a:cs typeface="B Nazanin" panose="00000400000000000000" pitchFamily="2" charset="-78"/>
              </a:rPr>
              <a:t>1- راه حل شما چه کاری انجام می دهد</a:t>
            </a:r>
            <a:r>
              <a:rPr lang="fa-IR" sz="2000" b="1" dirty="0" smtClean="0">
                <a:cs typeface="B Nazanin" panose="00000400000000000000" pitchFamily="2" charset="-78"/>
              </a:rPr>
              <a:t>؟</a:t>
            </a:r>
          </a:p>
          <a:p>
            <a:pPr algn="r" rtl="1"/>
            <a:r>
              <a:rPr lang="fa-IR" sz="2000" b="1" dirty="0" smtClean="0">
                <a:cs typeface="B Nazanin" panose="00000400000000000000" pitchFamily="2" charset="-78"/>
              </a:rPr>
              <a:t>2- چگونه عمل/کار می کند</a:t>
            </a:r>
            <a:r>
              <a:rPr lang="fa-IR" sz="2000" b="1" dirty="0" smtClean="0">
                <a:cs typeface="B Nazanin" panose="00000400000000000000" pitchFamily="2" charset="-78"/>
              </a:rPr>
              <a:t>؟</a:t>
            </a:r>
          </a:p>
          <a:p>
            <a:pPr algn="r" rtl="1"/>
            <a:r>
              <a:rPr lang="fa-IR" sz="2000" b="1" dirty="0" smtClean="0">
                <a:cs typeface="B Nazanin" panose="00000400000000000000" pitchFamily="2" charset="-78"/>
              </a:rPr>
              <a:t>3- چه چیزی را ساخته اید</a:t>
            </a:r>
            <a:r>
              <a:rPr lang="fa-IR" sz="2000" b="1" dirty="0" smtClean="0">
                <a:cs typeface="B Nazanin" panose="00000400000000000000" pitchFamily="2" charset="-78"/>
              </a:rPr>
              <a:t>؟</a:t>
            </a:r>
          </a:p>
          <a:p>
            <a:pPr algn="r" rtl="1"/>
            <a:r>
              <a:rPr lang="fa-IR" sz="2000" b="1" dirty="0" smtClean="0">
                <a:cs typeface="B Nazanin" panose="00000400000000000000" pitchFamily="2" charset="-78"/>
              </a:rPr>
              <a:t>4- چرا جالب/ منحصر به فرد/ ارزشمند است</a:t>
            </a:r>
            <a:r>
              <a:rPr lang="fa-IR" sz="2000" b="1" dirty="0" smtClean="0">
                <a:cs typeface="B Nazanin" panose="00000400000000000000" pitchFamily="2" charset="-78"/>
              </a:rPr>
              <a:t>؟</a:t>
            </a:r>
          </a:p>
          <a:p>
            <a:pPr algn="r" rtl="1"/>
            <a:r>
              <a:rPr lang="fa-IR" sz="2000" b="1" dirty="0" smtClean="0">
                <a:cs typeface="B Nazanin" panose="00000400000000000000" pitchFamily="2" charset="-78"/>
              </a:rPr>
              <a:t>5- چگونه شدت مشکلِ بازار مخصوص خود را کم می کند؟</a:t>
            </a:r>
            <a:endParaRPr lang="fa-IR" sz="2000" b="1" dirty="0">
              <a:cs typeface="B Nazanin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6417910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نام ایده:</a:t>
            </a:r>
            <a:endParaRPr lang="en-US" sz="1600" dirty="0">
              <a:cs typeface="B Titr" panose="00000700000000000000" pitchFamily="2" charset="-78"/>
            </a:endParaRPr>
          </a:p>
        </p:txBody>
      </p:sp>
      <p:pic>
        <p:nvPicPr>
          <p:cNvPr id="9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5733256"/>
            <a:ext cx="1896274" cy="82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988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70928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000" dirty="0">
                <a:cs typeface="B Titr" pitchFamily="2" charset="-78"/>
              </a:rPr>
              <a:t>تکنولوژی يا راه حل علمي مورد استفاده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287573"/>
            <a:ext cx="562958" cy="525803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idx="10"/>
          </p:nvPr>
        </p:nvSpPr>
        <p:spPr>
          <a:xfrm>
            <a:off x="457200" y="1505835"/>
            <a:ext cx="8229600" cy="3600400"/>
          </a:xfrm>
        </p:spPr>
        <p:txBody>
          <a:bodyPr>
            <a:normAutofit fontScale="97500"/>
          </a:bodyPr>
          <a:lstStyle/>
          <a:p>
            <a:pPr algn="r" rtl="1"/>
            <a:r>
              <a:rPr lang="fa-IR" sz="2000" b="1" dirty="0">
                <a:cs typeface="B Nazanin" panose="00000400000000000000" pitchFamily="2" charset="-78"/>
              </a:rPr>
              <a:t>تکنولوژی مورد استفاده در تولیدات و خدماتتان چیست؟ در مورد جزئیات اجرای طرح خود صحبت کنید. در این اسلاید بیشتر از تصاویر، نمودارها و اشکال استفاده کنید. </a:t>
            </a:r>
            <a:endParaRPr lang="en-US" sz="2000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(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در صورت نياز مي توانيد 1 اسلايد ديگر نيز اضافه كنيد)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5576" y="6417910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نام ایده:</a:t>
            </a:r>
            <a:endParaRPr lang="en-US" sz="1600" dirty="0">
              <a:cs typeface="B Titr" panose="00000700000000000000" pitchFamily="2" charset="-78"/>
            </a:endParaRPr>
          </a:p>
        </p:txBody>
      </p:sp>
      <p:pic>
        <p:nvPicPr>
          <p:cNvPr id="9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5733256"/>
            <a:ext cx="1896274" cy="82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802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70928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000" dirty="0">
                <a:cs typeface="B Titr" pitchFamily="2" charset="-78"/>
              </a:rPr>
              <a:t>مدل کسب‌وکار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287573"/>
            <a:ext cx="562958" cy="525803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idx="10"/>
          </p:nvPr>
        </p:nvSpPr>
        <p:spPr>
          <a:xfrm>
            <a:off x="251520" y="1196752"/>
            <a:ext cx="8435280" cy="4259628"/>
          </a:xfrm>
        </p:spPr>
        <p:txBody>
          <a:bodyPr wrap="square">
            <a:spAutoFit/>
          </a:bodyPr>
          <a:lstStyle/>
          <a:p>
            <a:pPr algn="r" rtl="1"/>
            <a:r>
              <a:rPr lang="fa-IR" sz="1800" b="1" dirty="0">
                <a:cs typeface="B Nazanin" panose="00000400000000000000" pitchFamily="2" charset="-78"/>
              </a:rPr>
              <a:t> ”کسب‌وکار شما چگونه درآمدزایی می‌کند“</a:t>
            </a:r>
            <a:br>
              <a:rPr lang="fa-IR" sz="1800" b="1" dirty="0">
                <a:cs typeface="B Nazanin" panose="00000400000000000000" pitchFamily="2" charset="-78"/>
              </a:rPr>
            </a:b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موارد زير را تكميل فرمائيد: (در صورتيكه طرح شما صرفاً براي رفع مشكلات فني و مهندسي گروه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ماموت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مي باشد و الگوي كسب </a:t>
            </a:r>
            <a:endParaRPr lang="fa-IR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درآمد 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ندارد يا بصورت يك  پروژه علمي دانشگاهي ارائه مي گردد فقط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موارد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4 تا 6 را تكميل نماييد) (در صورت نياز مي توانيد </a:t>
            </a:r>
            <a:r>
              <a:rPr lang="fa-IR" b="1" u="sng" dirty="0">
                <a:solidFill>
                  <a:srgbClr val="FF0000"/>
                </a:solidFill>
                <a:cs typeface="B Nazanin" panose="00000400000000000000" pitchFamily="2" charset="-78"/>
              </a:rPr>
              <a:t>2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endParaRPr lang="fa-IR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اسلايد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ديگر نيز اضافه كنيد) </a:t>
            </a:r>
            <a:endParaRPr lang="en-US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sz="1800" b="1" dirty="0">
                <a:cs typeface="B Nazanin" panose="00000400000000000000" pitchFamily="2" charset="-78"/>
              </a:rPr>
              <a:t/>
            </a:r>
            <a:br>
              <a:rPr lang="fa-IR" sz="1800" b="1" dirty="0">
                <a:cs typeface="B Nazanin" panose="00000400000000000000" pitchFamily="2" charset="-78"/>
              </a:rPr>
            </a:br>
            <a:r>
              <a:rPr lang="fa-IR" sz="1800" b="1" dirty="0">
                <a:cs typeface="B Nazanin" panose="00000400000000000000" pitchFamily="2" charset="-78"/>
              </a:rPr>
              <a:t>1- مشتريان شما و نحوه ارتباط با آنها چگونه است؟</a:t>
            </a:r>
            <a:br>
              <a:rPr lang="fa-IR" sz="1800" b="1" dirty="0">
                <a:cs typeface="B Nazanin" panose="00000400000000000000" pitchFamily="2" charset="-78"/>
              </a:rPr>
            </a:br>
            <a:r>
              <a:rPr lang="fa-IR" sz="1800" b="1" dirty="0" smtClean="0">
                <a:cs typeface="B Nazanin" panose="00000400000000000000" pitchFamily="2" charset="-78"/>
              </a:rPr>
              <a:t>2- </a:t>
            </a:r>
            <a:r>
              <a:rPr lang="fa-IR" sz="1800" b="1" dirty="0">
                <a:cs typeface="B Nazanin" panose="00000400000000000000" pitchFamily="2" charset="-78"/>
              </a:rPr>
              <a:t>آيا براي توليد و فروش نياز به شريك و سرمايه گذاري داريد؟(شركاي مالي، حقوقي، علمي و.....) </a:t>
            </a:r>
            <a:br>
              <a:rPr lang="fa-IR" sz="1800" b="1" dirty="0">
                <a:cs typeface="B Nazanin" panose="00000400000000000000" pitchFamily="2" charset="-78"/>
              </a:rPr>
            </a:br>
            <a:r>
              <a:rPr lang="fa-IR" sz="1800" b="1" dirty="0">
                <a:cs typeface="B Nazanin" panose="00000400000000000000" pitchFamily="2" charset="-78"/>
              </a:rPr>
              <a:t>3- درخصوص نحوه درآمد زايي و ميزان درآمد در كوتاه مدت، ميان مدت و بلند مدت، محدوده درآمد را اعلام نمائيد.</a:t>
            </a:r>
            <a:br>
              <a:rPr lang="fa-IR" sz="1800" b="1" dirty="0">
                <a:cs typeface="B Nazanin" panose="00000400000000000000" pitchFamily="2" charset="-78"/>
              </a:rPr>
            </a:br>
            <a:r>
              <a:rPr lang="fa-IR" sz="1800" b="1" dirty="0">
                <a:cs typeface="B Nazanin" panose="00000400000000000000" pitchFamily="2" charset="-78"/>
              </a:rPr>
              <a:t>4- منابع اصلي و تجهيزات مورد نياز شما براي توليد محصول يا ارائه خدمات چيست؟ در حالت كلي </a:t>
            </a:r>
            <a:endParaRPr lang="en-US" sz="1800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1800" b="1" dirty="0" smtClean="0">
                <a:cs typeface="B Nazanin" panose="00000400000000000000" pitchFamily="2" charset="-78"/>
              </a:rPr>
              <a:t>امكانات </a:t>
            </a:r>
            <a:r>
              <a:rPr lang="fa-IR" sz="1800" b="1" dirty="0">
                <a:cs typeface="B Nazanin" panose="00000400000000000000" pitchFamily="2" charset="-78"/>
              </a:rPr>
              <a:t>مورد نياز را اعلام كنيد.</a:t>
            </a:r>
            <a:br>
              <a:rPr lang="fa-IR" sz="1800" b="1" dirty="0">
                <a:cs typeface="B Nazanin" panose="00000400000000000000" pitchFamily="2" charset="-78"/>
              </a:rPr>
            </a:br>
            <a:r>
              <a:rPr lang="fa-IR" sz="1800" b="1" dirty="0">
                <a:cs typeface="B Nazanin" panose="00000400000000000000" pitchFamily="2" charset="-78"/>
              </a:rPr>
              <a:t>5-چه هزينه هايي براي طرح خود از شروع تا ايجاد محصول يا خدمات متصور هستيد؟(هزينه هاي توليد يا خدمات از ابتدا تا اتمام كار)</a:t>
            </a:r>
            <a:br>
              <a:rPr lang="fa-IR" sz="1800" b="1" dirty="0">
                <a:cs typeface="B Nazanin" panose="00000400000000000000" pitchFamily="2" charset="-78"/>
              </a:rPr>
            </a:br>
            <a:r>
              <a:rPr lang="fa-IR" sz="1800" b="1" dirty="0">
                <a:cs typeface="B Nazanin" panose="00000400000000000000" pitchFamily="2" charset="-78"/>
              </a:rPr>
              <a:t>6- مدت زمان مورد نياز خود براي توليد نهايي محصول يا خدمات چقدر است؟</a:t>
            </a:r>
            <a:br>
              <a:rPr lang="fa-IR" sz="1800" b="1" dirty="0">
                <a:cs typeface="B Nazanin" panose="00000400000000000000" pitchFamily="2" charset="-78"/>
              </a:rPr>
            </a:br>
            <a:endParaRPr lang="fa-IR" sz="1800" b="1" dirty="0">
              <a:cs typeface="B Nazanin" panose="00000400000000000000" pitchFamily="2" charset="-78"/>
            </a:endParaRPr>
          </a:p>
        </p:txBody>
      </p:sp>
      <p:pic>
        <p:nvPicPr>
          <p:cNvPr id="8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5733256"/>
            <a:ext cx="1896274" cy="8217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6417910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نام ایده:</a:t>
            </a:r>
            <a:endParaRPr lang="en-US" sz="16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714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7592"/>
            <a:ext cx="9144000" cy="707886"/>
          </a:xfr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>
                <a:solidFill>
                  <a:schemeClr val="tx1"/>
                </a:solidFill>
                <a:latin typeface="+mn-lt"/>
                <a:ea typeface="+mn-ea"/>
                <a:cs typeface="B Titr" pitchFamily="2" charset="-78"/>
              </a:rPr>
              <a:t>تحلیل محیط رقابتی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5" name="Up-Down Arrow 4"/>
          <p:cNvSpPr/>
          <p:nvPr/>
        </p:nvSpPr>
        <p:spPr>
          <a:xfrm>
            <a:off x="4572000" y="1988840"/>
            <a:ext cx="72008" cy="388843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-Right Arrow 5"/>
          <p:cNvSpPr/>
          <p:nvPr/>
        </p:nvSpPr>
        <p:spPr>
          <a:xfrm flipV="1">
            <a:off x="2483768" y="3861047"/>
            <a:ext cx="4248472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3"/>
          <p:cNvSpPr>
            <a:spLocks noGrp="1"/>
          </p:cNvSpPr>
          <p:nvPr>
            <p:ph idx="10"/>
          </p:nvPr>
        </p:nvSpPr>
        <p:spPr>
          <a:xfrm>
            <a:off x="323528" y="1124744"/>
            <a:ext cx="8352928" cy="3600400"/>
          </a:xfrm>
        </p:spPr>
        <p:txBody>
          <a:bodyPr/>
          <a:lstStyle/>
          <a:p>
            <a:pPr algn="r" rtl="1"/>
            <a:r>
              <a:rPr lang="fa-IR" sz="1800" b="1" dirty="0" smtClean="0">
                <a:cs typeface="B Nazanin" panose="00000400000000000000" pitchFamily="2" charset="-78"/>
              </a:rPr>
              <a:t> دو مزیت رقابتی اصلی خود را در نظر گرفته و هر یک را در نمودار افقی و عمودی نمایش دهید. با توجه به نقاط قوت و ضعف محصول خود و رقبا را در نمودار تحلیل کنید.</a:t>
            </a:r>
            <a:endParaRPr lang="en-US" sz="1800" b="1" dirty="0">
              <a:cs typeface="B Nazanin" panose="00000400000000000000" pitchFamily="2" charset="-78"/>
            </a:endParaRPr>
          </a:p>
        </p:txBody>
      </p:sp>
      <p:pic>
        <p:nvPicPr>
          <p:cNvPr id="8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5733256"/>
            <a:ext cx="1896274" cy="8217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6417910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نام ایده:</a:t>
            </a:r>
            <a:endParaRPr lang="en-US" sz="1600" dirty="0">
              <a:cs typeface="B Titr" panose="00000700000000000000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70928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000" dirty="0">
                <a:cs typeface="B Titr" pitchFamily="2" charset="-78"/>
              </a:rPr>
              <a:t>تحلیل رقابت(مزيت)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287573"/>
            <a:ext cx="562958" cy="525803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755576" y="925980"/>
            <a:ext cx="7992888" cy="2246769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just" rtl="1"/>
            <a:r>
              <a:rPr lang="fa-IR" sz="1400" dirty="0">
                <a:solidFill>
                  <a:srgbClr val="FF0000"/>
                </a:solidFill>
                <a:cs typeface="B Nazanin" panose="00000400000000000000" pitchFamily="2" charset="-78"/>
              </a:rPr>
              <a:t> (در صورتيكه طرح شما صرفاً براي رفع مشكلات فني و مهندسي گروه ماموت مي باشد و الگوي كسب </a:t>
            </a:r>
            <a:r>
              <a:rPr lang="fa-IR" sz="1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درآمد </a:t>
            </a:r>
            <a:r>
              <a:rPr lang="fa-IR" sz="1400" dirty="0">
                <a:solidFill>
                  <a:srgbClr val="FF0000"/>
                </a:solidFill>
                <a:cs typeface="B Nazanin" panose="00000400000000000000" pitchFamily="2" charset="-78"/>
              </a:rPr>
              <a:t>ندارد و يا بصورت يك پروژه علمي دانشگاهي ارائه مي گردد در اين اسلايد در خصوص مزيت روش </a:t>
            </a:r>
            <a:r>
              <a:rPr lang="fa-IR" sz="1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استفاده </a:t>
            </a:r>
            <a:r>
              <a:rPr lang="fa-IR" sz="1400" dirty="0">
                <a:solidFill>
                  <a:srgbClr val="FF0000"/>
                </a:solidFill>
                <a:cs typeface="B Nazanin" panose="00000400000000000000" pitchFamily="2" charset="-78"/>
              </a:rPr>
              <a:t>شده در تحليل براي رفع نياز(خواسته) و اعتبار نتيجه بدست آمده صحبت كنيد ) </a:t>
            </a:r>
            <a:endParaRPr lang="fa-IR" sz="1400" dirty="0">
              <a:cs typeface="B Nazanin" panose="00000400000000000000" pitchFamily="2" charset="-78"/>
            </a:endParaRPr>
          </a:p>
          <a:p>
            <a:pPr algn="r" rtl="1"/>
            <a:endParaRPr lang="fa-IR" sz="18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1800" dirty="0" smtClean="0">
                <a:cs typeface="B Nazanin" panose="00000400000000000000" pitchFamily="2" charset="-78"/>
              </a:rPr>
              <a:t>یک نمای کلی و جامع از رقابت موجود در بازار را بیان کنید و بگوئید در میان رقبای موجود مزیت طرح شما چیست و چه توانایی‌هایی برای رقابت با آن‌‌ها دارید.</a:t>
            </a:r>
            <a:br>
              <a:rPr lang="fa-IR" sz="1800" dirty="0" smtClean="0">
                <a:cs typeface="B Nazanin" panose="00000400000000000000" pitchFamily="2" charset="-78"/>
              </a:rPr>
            </a:br>
            <a:endParaRPr lang="fa-IR" sz="1400" dirty="0" smtClean="0">
              <a:cs typeface="B Nazanin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6417910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نام ایده:</a:t>
            </a:r>
            <a:endParaRPr lang="en-US" sz="1600" dirty="0">
              <a:cs typeface="B Titr" panose="00000700000000000000" pitchFamily="2" charset="-78"/>
            </a:endParaRPr>
          </a:p>
        </p:txBody>
      </p:sp>
      <p:pic>
        <p:nvPicPr>
          <p:cNvPr id="9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5733256"/>
            <a:ext cx="1896274" cy="821719"/>
          </a:xfrm>
        </p:spPr>
      </p:pic>
    </p:spTree>
    <p:extLst>
      <p:ext uri="{BB962C8B-B14F-4D97-AF65-F5344CB8AC3E}">
        <p14:creationId xmlns:p14="http://schemas.microsoft.com/office/powerpoint/2010/main" xmlns="" val="306991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7592"/>
            <a:ext cx="9144000" cy="707886"/>
          </a:xfr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>
                <a:solidFill>
                  <a:schemeClr val="tx1"/>
                </a:solidFill>
                <a:latin typeface="+mn-lt"/>
                <a:ea typeface="+mn-ea"/>
                <a:cs typeface="B Titr" pitchFamily="2" charset="-78"/>
              </a:rPr>
              <a:t>تحلیل مالی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57200" y="1484784"/>
            <a:ext cx="8229600" cy="3600400"/>
          </a:xfrm>
        </p:spPr>
        <p:txBody>
          <a:bodyPr/>
          <a:lstStyle/>
          <a:p>
            <a:pPr algn="r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(در صورتيكه طرح شما صرفاً براي رفع مشكلات فني و مهندسي گروه ماموت مي باشد و الگوي كسب درآمد ندارد يا بصورت يك پروژه علمي دانشگاهي ارائه مي گردد اين اسلايد را تكميل نفرمائيد)</a:t>
            </a:r>
          </a:p>
          <a:p>
            <a:pPr algn="r" rtl="1"/>
            <a:r>
              <a:rPr lang="fa-IR" sz="1800" b="1" dirty="0">
                <a:cs typeface="B Nazanin" panose="00000400000000000000" pitchFamily="2" charset="-78"/>
              </a:rPr>
              <a:t>با توجه به تحلیل درآمد ها و هزینه ها، پیش بینی فروش انجام دهید و نقطه ی سر به سر و یا نرخ بازگشت سرمایه را محاسبه کنید.</a:t>
            </a:r>
          </a:p>
          <a:p>
            <a:pPr algn="r" rtl="1"/>
            <a:endParaRPr lang="en-US" sz="1800" b="1" dirty="0">
              <a:cs typeface="B Nazanin" panose="00000400000000000000" pitchFamily="2" charset="-78"/>
            </a:endParaRPr>
          </a:p>
        </p:txBody>
      </p:sp>
      <p:pic>
        <p:nvPicPr>
          <p:cNvPr id="5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5733256"/>
            <a:ext cx="1896274" cy="8217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5576" y="6417910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نام ایده:</a:t>
            </a:r>
            <a:endParaRPr lang="en-US" sz="1600" dirty="0">
              <a:cs typeface="B Titr" panose="00000700000000000000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70928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000" dirty="0">
                <a:cs typeface="B Titr" pitchFamily="2" charset="-78"/>
              </a:rPr>
              <a:t>برنامه بازاریابی و فروش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287573"/>
            <a:ext cx="562958" cy="525803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51520" y="990905"/>
            <a:ext cx="8640960" cy="259228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 rtl="1"/>
            <a:r>
              <a:rPr lang="fa-IR" sz="1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(در صورتيكه طرح شما صرفاً براي رفع مشكلات فني و مهندسي گروه ماموت مي باشد و الگوي كسب درآمد ندارد يا بصورت يك پروژه علمي </a:t>
            </a:r>
            <a:endParaRPr lang="en-US" sz="1400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sz="1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دانشگاهي ارائه مي گردد اين اسلايد را تكميل نفرمائيد) </a:t>
            </a:r>
            <a:br>
              <a:rPr lang="fa-IR" sz="1400" dirty="0" smtClean="0">
                <a:solidFill>
                  <a:srgbClr val="FF0000"/>
                </a:solidFill>
                <a:cs typeface="B Nazanin" panose="00000400000000000000" pitchFamily="2" charset="-78"/>
              </a:rPr>
            </a:br>
            <a:r>
              <a:rPr lang="fa-IR" sz="2000" dirty="0" smtClean="0">
                <a:cs typeface="B Nazanin" panose="00000400000000000000" pitchFamily="2" charset="-78"/>
              </a:rPr>
              <a:t/>
            </a:r>
            <a:br>
              <a:rPr lang="fa-IR" sz="2000" dirty="0" smtClean="0">
                <a:cs typeface="B Nazanin" panose="00000400000000000000" pitchFamily="2" charset="-78"/>
              </a:rPr>
            </a:br>
            <a:r>
              <a:rPr lang="fa-IR" sz="1800" dirty="0" smtClean="0">
                <a:cs typeface="B Nazanin" panose="00000400000000000000" pitchFamily="2" charset="-78"/>
              </a:rPr>
              <a:t>چگونگی وارد شدن به بازار هدف و دسترسی به مشتریانتان را بیان کنید. به این معنا که شما چگونه مشتری را جذب می‌کنید و برای محصول یا خدمت موردنظرتان، چگونه بازاریابی و فروش را انجام می‌دهید.</a:t>
            </a:r>
            <a:endParaRPr lang="fa-IR" sz="2000" dirty="0" smtClean="0">
              <a:cs typeface="B Nazanin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6417910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نام ایده:</a:t>
            </a:r>
            <a:endParaRPr lang="en-US" sz="1600" dirty="0">
              <a:cs typeface="B Titr" panose="00000700000000000000" pitchFamily="2" charset="-78"/>
            </a:endParaRPr>
          </a:p>
        </p:txBody>
      </p:sp>
      <p:pic>
        <p:nvPicPr>
          <p:cNvPr id="11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5733256"/>
            <a:ext cx="1896274" cy="821719"/>
          </a:xfrm>
        </p:spPr>
      </p:pic>
    </p:spTree>
    <p:extLst>
      <p:ext uri="{BB962C8B-B14F-4D97-AF65-F5344CB8AC3E}">
        <p14:creationId xmlns:p14="http://schemas.microsoft.com/office/powerpoint/2010/main" xmlns="" val="398021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66063304a8e219222c1e61841dcaab5a21381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569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Custom Design</vt:lpstr>
      <vt:lpstr>Slide 1</vt:lpstr>
      <vt:lpstr>Slide 2</vt:lpstr>
      <vt:lpstr>Slide 3</vt:lpstr>
      <vt:lpstr>Slide 4</vt:lpstr>
      <vt:lpstr>Slide 5</vt:lpstr>
      <vt:lpstr>تحلیل محیط رقابتی</vt:lpstr>
      <vt:lpstr>Slide 7</vt:lpstr>
      <vt:lpstr>تحلیل مالی</vt:lpstr>
      <vt:lpstr>Slide 9</vt:lpstr>
      <vt:lpstr>Slide 10</vt:lpstr>
    </vt:vector>
  </TitlesOfParts>
  <Company>www.Ghalamo.com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www.Ghalamo.com</dc:creator>
  <dc:description>www.Ghalamo.com</dc:description>
  <cp:lastModifiedBy>NPSoft</cp:lastModifiedBy>
  <cp:revision>64</cp:revision>
  <dcterms:created xsi:type="dcterms:W3CDTF">2014-04-01T16:35:38Z</dcterms:created>
  <dcterms:modified xsi:type="dcterms:W3CDTF">2019-05-07T22:47:40Z</dcterms:modified>
</cp:coreProperties>
</file>